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256" r:id="rId5"/>
    <p:sldId id="257" r:id="rId6"/>
    <p:sldId id="260" r:id="rId7"/>
    <p:sldId id="258" r:id="rId8"/>
    <p:sldId id="259"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6" d="100"/>
          <a:sy n="86" d="100"/>
        </p:scale>
        <p:origin x="562" y="67"/>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2/1/2024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Hospitality &amp; Tourism Management System</a:t>
            </a:r>
            <a:endParaRPr lang="ru-RU" dirty="0"/>
          </a:p>
        </p:txBody>
      </p:sp>
      <p:sp>
        <p:nvSpPr>
          <p:cNvPr id="6" name="TextBox 5">
            <a:extLst>
              <a:ext uri="{FF2B5EF4-FFF2-40B4-BE49-F238E27FC236}">
                <a16:creationId xmlns:a16="http://schemas.microsoft.com/office/drawing/2014/main" id="{E9A1A773-8AF3-C586-B094-91F28080C771}"/>
              </a:ext>
            </a:extLst>
          </p:cNvPr>
          <p:cNvSpPr txBox="1"/>
          <p:nvPr/>
        </p:nvSpPr>
        <p:spPr>
          <a:xfrm>
            <a:off x="1171853" y="4687409"/>
            <a:ext cx="3342582" cy="1200329"/>
          </a:xfrm>
          <a:prstGeom prst="rect">
            <a:avLst/>
          </a:prstGeom>
          <a:noFill/>
        </p:spPr>
        <p:txBody>
          <a:bodyPr wrap="none" rtlCol="0">
            <a:spAutoFit/>
          </a:bodyPr>
          <a:lstStyle/>
          <a:p>
            <a:r>
              <a:rPr lang="en-US" dirty="0">
                <a:solidFill>
                  <a:schemeClr val="bg1"/>
                </a:solidFill>
                <a:latin typeface="Bahnschrift SemiBold" panose="020B0502040204020203" pitchFamily="34" charset="0"/>
              </a:rPr>
              <a:t>Project Number:  28</a:t>
            </a:r>
          </a:p>
          <a:p>
            <a:r>
              <a:rPr lang="en-US" dirty="0" err="1">
                <a:solidFill>
                  <a:schemeClr val="bg1"/>
                </a:solidFill>
                <a:latin typeface="Bahnschrift SemiBold" panose="020B0502040204020203" pitchFamily="34" charset="0"/>
              </a:rPr>
              <a:t>A.Hari</a:t>
            </a:r>
            <a:r>
              <a:rPr lang="en-US" dirty="0">
                <a:solidFill>
                  <a:schemeClr val="bg1"/>
                </a:solidFill>
                <a:latin typeface="Bahnschrift SemiBold" panose="020B0502040204020203" pitchFamily="34" charset="0"/>
              </a:rPr>
              <a:t> Kailash    (2200030370)</a:t>
            </a:r>
          </a:p>
          <a:p>
            <a:r>
              <a:rPr lang="en-US" dirty="0" err="1">
                <a:solidFill>
                  <a:schemeClr val="bg1"/>
                </a:solidFill>
                <a:latin typeface="Bahnschrift SemiBold" panose="020B0502040204020203" pitchFamily="34" charset="0"/>
              </a:rPr>
              <a:t>K.Jaya</a:t>
            </a:r>
            <a:r>
              <a:rPr lang="en-US" dirty="0">
                <a:solidFill>
                  <a:schemeClr val="bg1"/>
                </a:solidFill>
                <a:latin typeface="Bahnschrift SemiBold" panose="020B0502040204020203" pitchFamily="34" charset="0"/>
              </a:rPr>
              <a:t> </a:t>
            </a:r>
            <a:r>
              <a:rPr lang="en-US" dirty="0" err="1">
                <a:solidFill>
                  <a:schemeClr val="bg1"/>
                </a:solidFill>
                <a:latin typeface="Bahnschrift SemiBold" panose="020B0502040204020203" pitchFamily="34" charset="0"/>
              </a:rPr>
              <a:t>surya</a:t>
            </a:r>
            <a:r>
              <a:rPr lang="en-US" dirty="0">
                <a:solidFill>
                  <a:schemeClr val="bg1"/>
                </a:solidFill>
                <a:latin typeface="Bahnschrift SemiBold" panose="020B0502040204020203" pitchFamily="34" charset="0"/>
              </a:rPr>
              <a:t>       (2200032241)</a:t>
            </a:r>
          </a:p>
          <a:p>
            <a:r>
              <a:rPr lang="en-US" dirty="0" err="1">
                <a:solidFill>
                  <a:schemeClr val="bg1"/>
                </a:solidFill>
                <a:latin typeface="Bahnschrift SemiBold" panose="020B0502040204020203" pitchFamily="34" charset="0"/>
              </a:rPr>
              <a:t>Y.Bhargav</a:t>
            </a:r>
            <a:r>
              <a:rPr lang="en-US" dirty="0">
                <a:solidFill>
                  <a:schemeClr val="bg1"/>
                </a:solidFill>
                <a:latin typeface="Bahnschrift SemiBold" panose="020B0502040204020203" pitchFamily="34" charset="0"/>
              </a:rPr>
              <a:t> Ram    (2200031883</a:t>
            </a:r>
            <a:r>
              <a:rPr lang="en-US" dirty="0"/>
              <a:t>)</a:t>
            </a:r>
            <a:endParaRPr lang="en-IN"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C6DDE-F201-0844-E524-E1B394F8E766}"/>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4" name="TextBox 3">
            <a:extLst>
              <a:ext uri="{FF2B5EF4-FFF2-40B4-BE49-F238E27FC236}">
                <a16:creationId xmlns:a16="http://schemas.microsoft.com/office/drawing/2014/main" id="{AC036C96-0B4B-95E7-6E7B-FDE5E31E0C50}"/>
              </a:ext>
            </a:extLst>
          </p:cNvPr>
          <p:cNvSpPr txBox="1"/>
          <p:nvPr/>
        </p:nvSpPr>
        <p:spPr>
          <a:xfrm flipH="1">
            <a:off x="528834" y="4148483"/>
            <a:ext cx="10710295" cy="2031325"/>
          </a:xfrm>
          <a:prstGeom prst="rect">
            <a:avLst/>
          </a:prstGeom>
          <a:noFill/>
        </p:spPr>
        <p:txBody>
          <a:bodyPr wrap="square" rtlCol="0">
            <a:spAutoFit/>
          </a:bodyPr>
          <a:lstStyle/>
          <a:p>
            <a:r>
              <a:rPr lang="en-US" dirty="0">
                <a:solidFill>
                  <a:schemeClr val="bg1"/>
                </a:solidFill>
                <a:latin typeface="Arial Rounded MT Bold" panose="020F0704030504030204" pitchFamily="34" charset="0"/>
              </a:rPr>
              <a:t>A Hospitality and Tourism Management System is a software solution designed for the hospitality and tourism industry. It integrates reservation management, customer relationship management, point of sale, inventory, financial tracking, and reporting tools. This system streamlines operations, enhances guest experiences, and facilitates efficient resource management for hotels, resorts, travel agencies, and other businesses in the sector. It often includes features like mobile check-in, staff management, online marketing, and integration with tour services, contributing to improved efficiency and customer satisfaction</a:t>
            </a:r>
            <a:r>
              <a:rPr lang="en-US" dirty="0"/>
              <a:t>.</a:t>
            </a:r>
            <a:endParaRPr lang="en-IN" dirty="0"/>
          </a:p>
        </p:txBody>
      </p:sp>
      <p:pic>
        <p:nvPicPr>
          <p:cNvPr id="1026" name="Picture 2" descr="Is artificial intelligence the future of the hospitality industry?">
            <a:extLst>
              <a:ext uri="{FF2B5EF4-FFF2-40B4-BE49-F238E27FC236}">
                <a16:creationId xmlns:a16="http://schemas.microsoft.com/office/drawing/2014/main" id="{7E5ABFB6-8B69-A716-9C79-9C3980C93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20" y="109677"/>
            <a:ext cx="11913833" cy="382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1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6B00A4-E37E-BA32-2A37-1BA13A9BA51F}"/>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4" name="TextBox 3">
            <a:extLst>
              <a:ext uri="{FF2B5EF4-FFF2-40B4-BE49-F238E27FC236}">
                <a16:creationId xmlns:a16="http://schemas.microsoft.com/office/drawing/2014/main" id="{E4EC7184-C460-53A3-33B4-8F09897B759F}"/>
              </a:ext>
            </a:extLst>
          </p:cNvPr>
          <p:cNvSpPr txBox="1"/>
          <p:nvPr/>
        </p:nvSpPr>
        <p:spPr>
          <a:xfrm>
            <a:off x="435006" y="186430"/>
            <a:ext cx="11159231" cy="6463308"/>
          </a:xfrm>
          <a:prstGeom prst="rect">
            <a:avLst/>
          </a:prstGeom>
          <a:noFill/>
        </p:spPr>
        <p:txBody>
          <a:bodyPr wrap="square" rtlCol="0">
            <a:spAutoFit/>
          </a:bodyPr>
          <a:lstStyle/>
          <a:p>
            <a:endParaRPr lang="en-US" dirty="0"/>
          </a:p>
          <a:p>
            <a:r>
              <a:rPr lang="en-US" dirty="0">
                <a:solidFill>
                  <a:schemeClr val="bg1"/>
                </a:solidFill>
                <a:latin typeface="Arial Rounded MT Bold" panose="020F0704030504030204" pitchFamily="34" charset="0"/>
              </a:rPr>
              <a:t>1. Online Booking and Reservation:</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User-friendly interfaces for guests to book rooms, flights, or tours.</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Real-time availability updates and confirmation notifications.</a:t>
            </a:r>
          </a:p>
          <a:p>
            <a:pPr marL="285750" indent="-285750">
              <a:buFont typeface="Arial" panose="020B0604020202020204" pitchFamily="34" charset="0"/>
              <a:buChar char="•"/>
            </a:pPr>
            <a:endParaRPr lang="en-US" dirty="0">
              <a:solidFill>
                <a:schemeClr val="bg1"/>
              </a:solidFill>
              <a:latin typeface="Arial Rounded MT Bold" panose="020F0704030504030204" pitchFamily="34" charset="0"/>
            </a:endParaRPr>
          </a:p>
          <a:p>
            <a:r>
              <a:rPr lang="en-US" dirty="0">
                <a:solidFill>
                  <a:schemeClr val="bg1"/>
                </a:solidFill>
                <a:latin typeface="Arial Rounded MT Bold" panose="020F0704030504030204" pitchFamily="34" charset="0"/>
              </a:rPr>
              <a:t>2. Property Management System (PMS):</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Automated check-in/check-out processes.</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Room assignment, housekeeping coordination, and billing management.</a:t>
            </a:r>
          </a:p>
          <a:p>
            <a:pPr marL="285750" indent="-285750">
              <a:buFont typeface="Arial" panose="020B0604020202020204" pitchFamily="34" charset="0"/>
              <a:buChar char="•"/>
            </a:pPr>
            <a:endParaRPr lang="en-US" dirty="0">
              <a:solidFill>
                <a:schemeClr val="bg1"/>
              </a:solidFill>
              <a:latin typeface="Arial Rounded MT Bold" panose="020F0704030504030204" pitchFamily="34" charset="0"/>
            </a:endParaRPr>
          </a:p>
          <a:p>
            <a:r>
              <a:rPr lang="en-US" dirty="0">
                <a:solidFill>
                  <a:schemeClr val="bg1"/>
                </a:solidFill>
                <a:latin typeface="Arial Rounded MT Bold" panose="020F0704030504030204" pitchFamily="34" charset="0"/>
              </a:rPr>
              <a:t>3. Customer Relationship Management (CRM):</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Guest profiles with preferences and history tracking.</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Loyalty programs and personalized services management.</a:t>
            </a:r>
          </a:p>
          <a:p>
            <a:pPr marL="285750" indent="-285750">
              <a:buFont typeface="Arial" panose="020B0604020202020204" pitchFamily="34" charset="0"/>
              <a:buChar char="•"/>
            </a:pPr>
            <a:endParaRPr lang="en-US" dirty="0">
              <a:solidFill>
                <a:schemeClr val="bg1"/>
              </a:solidFill>
              <a:latin typeface="Arial Rounded MT Bold" panose="020F0704030504030204" pitchFamily="34" charset="0"/>
            </a:endParaRPr>
          </a:p>
          <a:p>
            <a:r>
              <a:rPr lang="en-US" dirty="0">
                <a:solidFill>
                  <a:schemeClr val="bg1"/>
                </a:solidFill>
                <a:latin typeface="Arial Rounded MT Bold" panose="020F0704030504030204" pitchFamily="34" charset="0"/>
              </a:rPr>
              <a:t>4. Tourism Management:</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Itinerary planning and booking for tours and activities.</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Integration with local attractions and tour operators.</a:t>
            </a:r>
          </a:p>
          <a:p>
            <a:pPr marL="285750" indent="-285750">
              <a:buFont typeface="Arial" panose="020B0604020202020204" pitchFamily="34" charset="0"/>
              <a:buChar char="•"/>
            </a:pPr>
            <a:endParaRPr lang="en-US" dirty="0">
              <a:solidFill>
                <a:schemeClr val="bg1"/>
              </a:solidFill>
              <a:latin typeface="Arial Rounded MT Bold" panose="020F0704030504030204" pitchFamily="34" charset="0"/>
            </a:endParaRPr>
          </a:p>
          <a:p>
            <a:r>
              <a:rPr lang="en-US" dirty="0">
                <a:solidFill>
                  <a:schemeClr val="bg1"/>
                </a:solidFill>
                <a:latin typeface="Arial Rounded MT Bold" panose="020F0704030504030204" pitchFamily="34" charset="0"/>
              </a:rPr>
              <a:t>5. Feedback and Reviews:</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Surveys and feedback collection.</a:t>
            </a:r>
          </a:p>
          <a:p>
            <a:pPr marL="285750" indent="-285750">
              <a:buFont typeface="Arial" panose="020B0604020202020204" pitchFamily="34" charset="0"/>
              <a:buChar char="•"/>
            </a:pPr>
            <a:r>
              <a:rPr lang="en-US" dirty="0">
                <a:solidFill>
                  <a:schemeClr val="bg1"/>
                </a:solidFill>
                <a:latin typeface="Arial Rounded MT Bold" panose="020F0704030504030204" pitchFamily="34" charset="0"/>
              </a:rPr>
              <a:t>    Integration with review platforms for reputation management.</a:t>
            </a:r>
          </a:p>
          <a:p>
            <a:endParaRPr lang="en-US" dirty="0"/>
          </a:p>
          <a:p>
            <a:endParaRPr lang="en-US" dirty="0"/>
          </a:p>
          <a:p>
            <a:endParaRPr lang="en-IN" dirty="0"/>
          </a:p>
        </p:txBody>
      </p:sp>
    </p:spTree>
    <p:extLst>
      <p:ext uri="{BB962C8B-B14F-4D97-AF65-F5344CB8AC3E}">
        <p14:creationId xmlns:p14="http://schemas.microsoft.com/office/powerpoint/2010/main" val="49712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CEC113-AD33-AB61-B9EC-E57A47AE383B}"/>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B2077A62-F51C-6F2E-9C07-FD84A2D0E591}"/>
              </a:ext>
            </a:extLst>
          </p:cNvPr>
          <p:cNvSpPr>
            <a:spLocks noGrp="1"/>
          </p:cNvSpPr>
          <p:nvPr>
            <p:ph type="ftr" sz="quarter" idx="12"/>
          </p:nvPr>
        </p:nvSpPr>
        <p:spPr/>
        <p:txBody>
          <a:bodyPr/>
          <a:lstStyle/>
          <a:p>
            <a:r>
              <a:rPr lang="en-US" noProof="0"/>
              <a:t>ADD A FOOTER</a:t>
            </a:r>
            <a:endParaRPr lang="en-US" noProof="0" dirty="0"/>
          </a:p>
        </p:txBody>
      </p:sp>
      <p:pic>
        <p:nvPicPr>
          <p:cNvPr id="5" name="Picture 4">
            <a:extLst>
              <a:ext uri="{FF2B5EF4-FFF2-40B4-BE49-F238E27FC236}">
                <a16:creationId xmlns:a16="http://schemas.microsoft.com/office/drawing/2014/main" id="{6036A25C-684B-35CD-0717-FEB76AD31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8218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F418C4-EA8C-7B94-A4F5-AC0D0E8367F2}"/>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12" name="TextBox 11">
            <a:extLst>
              <a:ext uri="{FF2B5EF4-FFF2-40B4-BE49-F238E27FC236}">
                <a16:creationId xmlns:a16="http://schemas.microsoft.com/office/drawing/2014/main" id="{5D7BBEF4-36CA-4062-03C5-B417DAD2777A}"/>
              </a:ext>
            </a:extLst>
          </p:cNvPr>
          <p:cNvSpPr txBox="1"/>
          <p:nvPr/>
        </p:nvSpPr>
        <p:spPr>
          <a:xfrm>
            <a:off x="186178" y="261437"/>
            <a:ext cx="6795856" cy="954107"/>
          </a:xfrm>
          <a:prstGeom prst="rect">
            <a:avLst/>
          </a:prstGeom>
          <a:noFill/>
        </p:spPr>
        <p:txBody>
          <a:bodyPr wrap="square">
            <a:spAutoFit/>
          </a:bodyPr>
          <a:lstStyle/>
          <a:p>
            <a:r>
              <a:rPr lang="en-US" sz="2800" dirty="0">
                <a:solidFill>
                  <a:schemeClr val="bg1"/>
                </a:solidFill>
              </a:rPr>
              <a:t>THE GATHERED INFORMATION FROM OUR SURVEY:</a:t>
            </a:r>
            <a:endParaRPr lang="en-IN" sz="2800" dirty="0">
              <a:solidFill>
                <a:schemeClr val="bg1"/>
              </a:solidFill>
            </a:endParaRPr>
          </a:p>
        </p:txBody>
      </p:sp>
      <p:pic>
        <p:nvPicPr>
          <p:cNvPr id="2054" name="Picture 6" descr="Forms response chart. Question title: Gender&#10;. Number of responses: 34 responses.">
            <a:extLst>
              <a:ext uri="{FF2B5EF4-FFF2-40B4-BE49-F238E27FC236}">
                <a16:creationId xmlns:a16="http://schemas.microsoft.com/office/drawing/2014/main" id="{60C0D6FD-960E-43EF-EBFD-A044D4517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78" y="1347777"/>
            <a:ext cx="5974673" cy="3011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orms response chart. Question title: How often do you book the rooms in online? &#10;. Number of responses: 34 responses.">
            <a:extLst>
              <a:ext uri="{FF2B5EF4-FFF2-40B4-BE49-F238E27FC236}">
                <a16:creationId xmlns:a16="http://schemas.microsoft.com/office/drawing/2014/main" id="{45001A05-89D5-89EE-EDFE-E1395A9C5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790" y="1347777"/>
            <a:ext cx="5381225" cy="30115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4457F7-FDBD-DA9C-0038-F64BD0C2CE61}"/>
              </a:ext>
            </a:extLst>
          </p:cNvPr>
          <p:cNvSpPr txBox="1"/>
          <p:nvPr/>
        </p:nvSpPr>
        <p:spPr>
          <a:xfrm>
            <a:off x="639192" y="4815115"/>
            <a:ext cx="6166816" cy="954107"/>
          </a:xfrm>
          <a:prstGeom prst="rect">
            <a:avLst/>
          </a:prstGeom>
          <a:noFill/>
        </p:spPr>
        <p:txBody>
          <a:bodyPr wrap="none" rtlCol="0">
            <a:spAutoFit/>
          </a:bodyPr>
          <a:lstStyle/>
          <a:p>
            <a:r>
              <a:rPr lang="en-IN" sz="2800" dirty="0">
                <a:solidFill>
                  <a:schemeClr val="bg1"/>
                </a:solidFill>
              </a:rPr>
              <a:t>And this our form link:</a:t>
            </a:r>
            <a:br>
              <a:rPr lang="en-IN" sz="2800" dirty="0">
                <a:solidFill>
                  <a:schemeClr val="bg1"/>
                </a:solidFill>
              </a:rPr>
            </a:br>
            <a:r>
              <a:rPr lang="en-IN" sz="2800" dirty="0">
                <a:solidFill>
                  <a:schemeClr val="bg1"/>
                </a:solidFill>
              </a:rPr>
              <a:t>https://forms.gle/chhcfu4VZHDv9FBaA</a:t>
            </a:r>
          </a:p>
        </p:txBody>
      </p:sp>
    </p:spTree>
    <p:extLst>
      <p:ext uri="{BB962C8B-B14F-4D97-AF65-F5344CB8AC3E}">
        <p14:creationId xmlns:p14="http://schemas.microsoft.com/office/powerpoint/2010/main" val="1084908928"/>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56</TotalTime>
  <Words>279</Words>
  <Application>Microsoft Office PowerPoint</Application>
  <PresentationFormat>Widescreen</PresentationFormat>
  <Paragraphs>34</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Rounded MT Bold</vt:lpstr>
      <vt:lpstr>Bahnschrift SemiBold</vt:lpstr>
      <vt:lpstr>Calibri</vt:lpstr>
      <vt:lpstr>Franklin Gothic Book</vt:lpstr>
      <vt:lpstr>Gill Sans MT</vt:lpstr>
      <vt:lpstr>Office Theme</vt:lpstr>
      <vt:lpstr>Hospitality &amp; Tourism Management System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Hospitality &amp; Tourism Management System</dc:title>
  <dc:creator>ANCHALA HARI KAILASH YADAV</dc:creator>
  <cp:lastModifiedBy>ANCHALA HARI KAILASH YADAV</cp:lastModifiedBy>
  <cp:revision>1</cp:revision>
  <dcterms:created xsi:type="dcterms:W3CDTF">2024-02-01T09:48:49Z</dcterms:created>
  <dcterms:modified xsi:type="dcterms:W3CDTF">2024-02-01T10:47:05Z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